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Medium" charset="1" panose="02000000000000000000"/>
      <p:regular r:id="rId10"/>
    </p:embeddedFont>
    <p:embeddedFont>
      <p:font typeface="Poppins Medium Bold" charset="1" panose="02000000000000000000"/>
      <p:regular r:id="rId11"/>
    </p:embeddedFont>
    <p:embeddedFont>
      <p:font typeface="Poppins Bold" charset="1" panose="02000000000000000000"/>
      <p:regular r:id="rId12"/>
    </p:embeddedFont>
    <p:embeddedFont>
      <p:font typeface="Montserrat" charset="1" panose="00000500000000000000"/>
      <p:regular r:id="rId13"/>
    </p:embeddedFont>
    <p:embeddedFont>
      <p:font typeface="Montserrat Bold" charset="1" panose="00000800000000000000"/>
      <p:regular r:id="rId14"/>
    </p:embeddedFont>
    <p:embeddedFont>
      <p:font typeface="Montserrat Italics" charset="1" panose="00000500000000000000"/>
      <p:regular r:id="rId15"/>
    </p:embeddedFont>
    <p:embeddedFont>
      <p:font typeface="Montserrat Bold Italics" charset="1" panose="00000800000000000000"/>
      <p:regular r:id="rId16"/>
    </p:embeddedFont>
    <p:embeddedFont>
      <p:font typeface="Montserrat Thin" charset="1" panose="00000300000000000000"/>
      <p:regular r:id="rId17"/>
    </p:embeddedFont>
    <p:embeddedFont>
      <p:font typeface="Montserrat Thin Italics" charset="1" panose="00000300000000000000"/>
      <p:regular r:id="rId18"/>
    </p:embeddedFont>
    <p:embeddedFont>
      <p:font typeface="Montserrat Extra-Light" charset="1" panose="00000300000000000000"/>
      <p:regular r:id="rId19"/>
    </p:embeddedFont>
    <p:embeddedFont>
      <p:font typeface="Montserrat Extra-Light Italics" charset="1" panose="00000300000000000000"/>
      <p:regular r:id="rId20"/>
    </p:embeddedFont>
    <p:embeddedFont>
      <p:font typeface="Montserrat Light" charset="1" panose="00000400000000000000"/>
      <p:regular r:id="rId21"/>
    </p:embeddedFont>
    <p:embeddedFont>
      <p:font typeface="Montserrat Light Italics" charset="1" panose="00000400000000000000"/>
      <p:regular r:id="rId22"/>
    </p:embeddedFont>
    <p:embeddedFont>
      <p:font typeface="Montserrat Medium" charset="1" panose="00000600000000000000"/>
      <p:regular r:id="rId23"/>
    </p:embeddedFont>
    <p:embeddedFont>
      <p:font typeface="Montserrat Medium Italics" charset="1" panose="00000600000000000000"/>
      <p:regular r:id="rId24"/>
    </p:embeddedFont>
    <p:embeddedFont>
      <p:font typeface="Montserrat Semi-Bold" charset="1" panose="00000700000000000000"/>
      <p:regular r:id="rId25"/>
    </p:embeddedFont>
    <p:embeddedFont>
      <p:font typeface="Montserrat Semi-Bold Italics" charset="1" panose="00000700000000000000"/>
      <p:regular r:id="rId26"/>
    </p:embeddedFont>
    <p:embeddedFont>
      <p:font typeface="Montserrat Ultra-Bold" charset="1" panose="00000900000000000000"/>
      <p:regular r:id="rId27"/>
    </p:embeddedFont>
    <p:embeddedFont>
      <p:font typeface="Montserrat Ultra-Bold Italics" charset="1" panose="00000900000000000000"/>
      <p:regular r:id="rId28"/>
    </p:embeddedFont>
    <p:embeddedFont>
      <p:font typeface="Montserrat Heavy" charset="1" panose="00000A00000000000000"/>
      <p:regular r:id="rId29"/>
    </p:embeddedFont>
    <p:embeddedFont>
      <p:font typeface="Montserrat Heavy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45" Target="slides/slide15.xml" Type="http://schemas.openxmlformats.org/officeDocument/2006/relationships/slide"/><Relationship Id="rId46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745503" y="8122997"/>
            <a:ext cx="2791588" cy="0"/>
          </a:xfrm>
          <a:prstGeom prst="line">
            <a:avLst/>
          </a:prstGeom>
          <a:ln cap="rnd" w="47625">
            <a:solidFill>
              <a:srgbClr val="6FA82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280099" y="0"/>
            <a:ext cx="3916719" cy="10287000"/>
            <a:chOff x="0" y="0"/>
            <a:chExt cx="1324915" cy="3479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4915" cy="3479800"/>
            </a:xfrm>
            <a:custGeom>
              <a:avLst/>
              <a:gdLst/>
              <a:ahLst/>
              <a:cxnLst/>
              <a:rect r="r" b="b" t="t" l="l"/>
              <a:pathLst>
                <a:path h="3479800" w="1324915">
                  <a:moveTo>
                    <a:pt x="0" y="0"/>
                  </a:moveTo>
                  <a:lnTo>
                    <a:pt x="1324915" y="0"/>
                  </a:lnTo>
                  <a:lnTo>
                    <a:pt x="132491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537091" y="1442132"/>
            <a:ext cx="7402735" cy="7402735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24991" t="0" r="-2499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155137" y="2151865"/>
            <a:ext cx="7311250" cy="7319927"/>
            <a:chOff x="0" y="0"/>
            <a:chExt cx="8950291" cy="89609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50292" cy="8960914"/>
            </a:xfrm>
            <a:custGeom>
              <a:avLst/>
              <a:gdLst/>
              <a:ahLst/>
              <a:cxnLst/>
              <a:rect r="r" b="b" t="t" l="l"/>
              <a:pathLst>
                <a:path h="8960914" w="8950292">
                  <a:moveTo>
                    <a:pt x="8825831" y="59690"/>
                  </a:moveTo>
                  <a:cubicBezTo>
                    <a:pt x="8861392" y="59690"/>
                    <a:pt x="8890602" y="88900"/>
                    <a:pt x="8890602" y="124460"/>
                  </a:cubicBezTo>
                  <a:lnTo>
                    <a:pt x="8890602" y="8836454"/>
                  </a:lnTo>
                  <a:cubicBezTo>
                    <a:pt x="8890602" y="8872014"/>
                    <a:pt x="8861392" y="8901223"/>
                    <a:pt x="8825831" y="8901223"/>
                  </a:cubicBezTo>
                  <a:lnTo>
                    <a:pt x="124460" y="8901223"/>
                  </a:lnTo>
                  <a:cubicBezTo>
                    <a:pt x="88900" y="8901223"/>
                    <a:pt x="59690" y="8872014"/>
                    <a:pt x="59690" y="883645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25831" y="59690"/>
                  </a:lnTo>
                  <a:moveTo>
                    <a:pt x="882583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836454"/>
                  </a:lnTo>
                  <a:cubicBezTo>
                    <a:pt x="0" y="8905034"/>
                    <a:pt x="55880" y="8960914"/>
                    <a:pt x="124460" y="8960914"/>
                  </a:cubicBezTo>
                  <a:lnTo>
                    <a:pt x="8825832" y="8960914"/>
                  </a:lnTo>
                  <a:cubicBezTo>
                    <a:pt x="8894411" y="8960914"/>
                    <a:pt x="8950292" y="8905034"/>
                    <a:pt x="8950292" y="8836454"/>
                  </a:cubicBezTo>
                  <a:lnTo>
                    <a:pt x="8950292" y="124460"/>
                  </a:lnTo>
                  <a:cubicBezTo>
                    <a:pt x="8950292" y="55880"/>
                    <a:pt x="8894411" y="0"/>
                    <a:pt x="8825831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425433" y="7180478"/>
            <a:ext cx="7111658" cy="1837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5339" spc="80">
                <a:solidFill>
                  <a:srgbClr val="014920"/>
                </a:solidFill>
                <a:latin typeface="Poppins Bold"/>
              </a:rPr>
              <a:t>P.NANDINI</a:t>
            </a:r>
          </a:p>
          <a:p>
            <a:pPr algn="ctr">
              <a:lnSpc>
                <a:spcPts val="7475"/>
              </a:lnSpc>
            </a:pPr>
            <a:r>
              <a:rPr lang="en-US" sz="5339" spc="80">
                <a:solidFill>
                  <a:srgbClr val="014920"/>
                </a:solidFill>
                <a:latin typeface="Poppins Bold"/>
              </a:rPr>
              <a:t>22CD3021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6887" y="1924041"/>
            <a:ext cx="8817113" cy="3887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662"/>
              </a:lnSpc>
            </a:pPr>
            <a:r>
              <a:rPr lang="en-US" sz="11187">
                <a:solidFill>
                  <a:srgbClr val="008037"/>
                </a:solidFill>
                <a:latin typeface="Montserrat Ultra-Bold"/>
              </a:rPr>
              <a:t>NIGHT BITE NEXUS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1098" y="1749742"/>
            <a:ext cx="10674470" cy="7880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00"/>
              </a:lnSpc>
            </a:pPr>
            <a:r>
              <a:rPr lang="en-US" sz="3800">
                <a:solidFill>
                  <a:srgbClr val="737373"/>
                </a:solidFill>
                <a:latin typeface="Poppins Medium Bold"/>
              </a:rPr>
              <a:t>Performance Metrics:</a:t>
            </a:r>
          </a:p>
          <a:p>
            <a:pPr>
              <a:lnSpc>
                <a:spcPts val="5700"/>
              </a:lnSpc>
            </a:pPr>
          </a:p>
          <a:p>
            <a:pPr>
              <a:lnSpc>
                <a:spcPts val="5700"/>
              </a:lnSpc>
            </a:pPr>
            <a:r>
              <a:rPr lang="en-US" sz="3800">
                <a:solidFill>
                  <a:srgbClr val="737373"/>
                </a:solidFill>
                <a:latin typeface="Poppins Medium"/>
              </a:rPr>
              <a:t> First Contentful Paint: 1.5 seconds</a:t>
            </a:r>
          </a:p>
          <a:p>
            <a:pPr>
              <a:lnSpc>
                <a:spcPts val="5700"/>
              </a:lnSpc>
            </a:pPr>
          </a:p>
          <a:p>
            <a:pPr>
              <a:lnSpc>
                <a:spcPts val="5700"/>
              </a:lnSpc>
            </a:pPr>
            <a:r>
              <a:rPr lang="en-US" sz="3800">
                <a:solidFill>
                  <a:srgbClr val="737373"/>
                </a:solidFill>
                <a:latin typeface="Poppins Medium"/>
              </a:rPr>
              <a:t> Largest Contentful Paint: 1.5 seconds </a:t>
            </a:r>
          </a:p>
          <a:p>
            <a:pPr>
              <a:lnSpc>
                <a:spcPts val="5700"/>
              </a:lnSpc>
            </a:pPr>
          </a:p>
          <a:p>
            <a:pPr>
              <a:lnSpc>
                <a:spcPts val="5700"/>
              </a:lnSpc>
            </a:pPr>
            <a:r>
              <a:rPr lang="en-US" sz="3800">
                <a:solidFill>
                  <a:srgbClr val="737373"/>
                </a:solidFill>
                <a:latin typeface="Poppins Medium"/>
              </a:rPr>
              <a:t>Total Blocking Time: 0 ms</a:t>
            </a:r>
          </a:p>
          <a:p>
            <a:pPr>
              <a:lnSpc>
                <a:spcPts val="5700"/>
              </a:lnSpc>
            </a:pPr>
          </a:p>
          <a:p>
            <a:pPr>
              <a:lnSpc>
                <a:spcPts val="5700"/>
              </a:lnSpc>
            </a:pPr>
            <a:r>
              <a:rPr lang="en-US" sz="3800">
                <a:solidFill>
                  <a:srgbClr val="737373"/>
                </a:solidFill>
                <a:latin typeface="Poppins Medium"/>
              </a:rPr>
              <a:t> Cumulative Layout Shift: 0.012 </a:t>
            </a:r>
          </a:p>
          <a:p>
            <a:pPr>
              <a:lnSpc>
                <a:spcPts val="5700"/>
              </a:lnSpc>
            </a:pPr>
          </a:p>
          <a:p>
            <a:pPr>
              <a:lnSpc>
                <a:spcPts val="5700"/>
              </a:lnSpc>
            </a:pPr>
            <a:r>
              <a:rPr lang="en-US" sz="3800">
                <a:solidFill>
                  <a:srgbClr val="737373"/>
                </a:solidFill>
                <a:latin typeface="Poppins Medium"/>
              </a:rPr>
              <a:t>Speed Index: 1.5 seconds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658350" y="1609837"/>
            <a:ext cx="9144000" cy="7067326"/>
          </a:xfrm>
          <a:custGeom>
            <a:avLst/>
            <a:gdLst/>
            <a:ahLst/>
            <a:cxnLst/>
            <a:rect r="r" b="b" t="t" l="l"/>
            <a:pathLst>
              <a:path h="7067326" w="9144000">
                <a:moveTo>
                  <a:pt x="0" y="0"/>
                </a:moveTo>
                <a:lnTo>
                  <a:pt x="9144000" y="0"/>
                </a:lnTo>
                <a:lnTo>
                  <a:pt x="9144000" y="7067326"/>
                </a:lnTo>
                <a:lnTo>
                  <a:pt x="0" y="7067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982" r="-12423" b="-2098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48185" y="88582"/>
            <a:ext cx="13933691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Montserrat Ultra-Bold"/>
              </a:rPr>
              <a:t>PERFORMANCE OPTMIZATION</a:t>
            </a:r>
          </a:p>
          <a:p>
            <a:pPr>
              <a:lnSpc>
                <a:spcPts val="64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90423"/>
            <a:ext cx="12617879" cy="73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4"/>
              </a:lnSpc>
            </a:pPr>
            <a:r>
              <a:rPr lang="en-US" sz="4396">
                <a:solidFill>
                  <a:srgbClr val="000000"/>
                </a:solidFill>
                <a:latin typeface="Montserrat Ultra-Bold"/>
              </a:rPr>
              <a:t>PERFORMANCE OPTMIZATION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69194" y="1576260"/>
            <a:ext cx="11859237" cy="702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14"/>
              </a:lnSpc>
            </a:pPr>
            <a:r>
              <a:rPr lang="en-US" sz="3743">
                <a:solidFill>
                  <a:srgbClr val="737373"/>
                </a:solidFill>
                <a:latin typeface="Poppins Medium"/>
              </a:rPr>
              <a:t>Night Bite Nexus demonstrates excellent performance, with a perfect score of 100% for performance, accessibility, and best practices, </a:t>
            </a:r>
          </a:p>
          <a:p>
            <a:pPr>
              <a:lnSpc>
                <a:spcPts val="5614"/>
              </a:lnSpc>
            </a:pPr>
            <a:r>
              <a:rPr lang="en-US" sz="3743">
                <a:solidFill>
                  <a:srgbClr val="737373"/>
                </a:solidFill>
                <a:latin typeface="Poppins Medium"/>
              </a:rPr>
              <a:t>Accessibility and SEO Scores: </a:t>
            </a:r>
          </a:p>
          <a:p>
            <a:pPr>
              <a:lnSpc>
                <a:spcPts val="5614"/>
              </a:lnSpc>
            </a:pPr>
            <a:r>
              <a:rPr lang="en-US" sz="3743">
                <a:solidFill>
                  <a:srgbClr val="737373"/>
                </a:solidFill>
                <a:latin typeface="Poppins Medium"/>
              </a:rPr>
              <a:t> Accessibility: 100%</a:t>
            </a:r>
          </a:p>
          <a:p>
            <a:pPr>
              <a:lnSpc>
                <a:spcPts val="5614"/>
              </a:lnSpc>
            </a:pPr>
            <a:r>
              <a:rPr lang="en-US" sz="3743">
                <a:solidFill>
                  <a:srgbClr val="737373"/>
                </a:solidFill>
                <a:latin typeface="Poppins Medium"/>
              </a:rPr>
              <a:t> SEO: 91%</a:t>
            </a:r>
          </a:p>
          <a:p>
            <a:pPr>
              <a:lnSpc>
                <a:spcPts val="5614"/>
              </a:lnSpc>
            </a:pPr>
            <a:r>
              <a:rPr lang="en-US" sz="3743">
                <a:solidFill>
                  <a:srgbClr val="737373"/>
                </a:solidFill>
                <a:latin typeface="Poppins Medium"/>
              </a:rPr>
              <a:t> </a:t>
            </a:r>
            <a:r>
              <a:rPr lang="en-US" sz="3743">
                <a:solidFill>
                  <a:srgbClr val="737373"/>
                </a:solidFill>
                <a:latin typeface="Poppins Medium Bold"/>
              </a:rPr>
              <a:t>Comparison: </a:t>
            </a:r>
            <a:r>
              <a:rPr lang="en-US" sz="3743">
                <a:solidFill>
                  <a:srgbClr val="737373"/>
                </a:solidFill>
                <a:latin typeface="Poppins Medium"/>
              </a:rPr>
              <a:t>Website performance metrics, accessibility, and SEO scores were compared against industry benchmarks and competitors, revealing its superiority in these areas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428430" y="0"/>
            <a:ext cx="5859570" cy="10287000"/>
            <a:chOff x="0" y="0"/>
            <a:chExt cx="1982126" cy="347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82126" cy="3479800"/>
            </a:xfrm>
            <a:custGeom>
              <a:avLst/>
              <a:gdLst/>
              <a:ahLst/>
              <a:cxnLst/>
              <a:rect r="r" b="b" t="t" l="l"/>
              <a:pathLst>
                <a:path h="3479800" w="1982126">
                  <a:moveTo>
                    <a:pt x="0" y="0"/>
                  </a:moveTo>
                  <a:lnTo>
                    <a:pt x="1982126" y="0"/>
                  </a:lnTo>
                  <a:lnTo>
                    <a:pt x="198212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796603" y="2234153"/>
            <a:ext cx="5491397" cy="5818694"/>
          </a:xfrm>
          <a:custGeom>
            <a:avLst/>
            <a:gdLst/>
            <a:ahLst/>
            <a:cxnLst/>
            <a:rect r="r" b="b" t="t" l="l"/>
            <a:pathLst>
              <a:path h="5818694" w="5491397">
                <a:moveTo>
                  <a:pt x="0" y="0"/>
                </a:moveTo>
                <a:lnTo>
                  <a:pt x="5491397" y="0"/>
                </a:lnTo>
                <a:lnTo>
                  <a:pt x="5491397" y="5818694"/>
                </a:lnTo>
                <a:lnTo>
                  <a:pt x="0" y="5818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854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970765"/>
            <a:ext cx="18288000" cy="3316235"/>
            <a:chOff x="0" y="0"/>
            <a:chExt cx="6186311" cy="11217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121788"/>
            </a:xfrm>
            <a:custGeom>
              <a:avLst/>
              <a:gdLst/>
              <a:ahLst/>
              <a:cxnLst/>
              <a:rect r="r" b="b" t="t" l="l"/>
              <a:pathLst>
                <a:path h="11217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121788"/>
                  </a:lnTo>
                  <a:lnTo>
                    <a:pt x="0" y="1121788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1028700"/>
            <a:ext cx="18288000" cy="9355102"/>
          </a:xfrm>
          <a:custGeom>
            <a:avLst/>
            <a:gdLst/>
            <a:ahLst/>
            <a:cxnLst/>
            <a:rect r="r" b="b" t="t" l="l"/>
            <a:pathLst>
              <a:path h="9355102" w="18288000">
                <a:moveTo>
                  <a:pt x="0" y="0"/>
                </a:moveTo>
                <a:lnTo>
                  <a:pt x="18288000" y="0"/>
                </a:lnTo>
                <a:lnTo>
                  <a:pt x="18288000" y="9355102"/>
                </a:lnTo>
                <a:lnTo>
                  <a:pt x="0" y="9355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84" r="-5960" b="-368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9497" y="250190"/>
            <a:ext cx="5215559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Montserrat Ultra-Bold"/>
              </a:rPr>
              <a:t>LOGIN PAGE: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0037" y="6585002"/>
            <a:ext cx="18288000" cy="3316235"/>
            <a:chOff x="0" y="0"/>
            <a:chExt cx="6186311" cy="11217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121788"/>
            </a:xfrm>
            <a:custGeom>
              <a:avLst/>
              <a:gdLst/>
              <a:ahLst/>
              <a:cxnLst/>
              <a:rect r="r" b="b" t="t" l="l"/>
              <a:pathLst>
                <a:path h="11217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121788"/>
                  </a:lnTo>
                  <a:lnTo>
                    <a:pt x="0" y="1121788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682308"/>
            <a:ext cx="18288000" cy="9245262"/>
          </a:xfrm>
          <a:custGeom>
            <a:avLst/>
            <a:gdLst/>
            <a:ahLst/>
            <a:cxnLst/>
            <a:rect r="r" b="b" t="t" l="l"/>
            <a:pathLst>
              <a:path h="9245262" w="18288000">
                <a:moveTo>
                  <a:pt x="0" y="0"/>
                </a:moveTo>
                <a:lnTo>
                  <a:pt x="18288000" y="0"/>
                </a:lnTo>
                <a:lnTo>
                  <a:pt x="18288000" y="9245262"/>
                </a:lnTo>
                <a:lnTo>
                  <a:pt x="0" y="924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0" r="-14987" b="-233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9497" y="250190"/>
            <a:ext cx="5215559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Montserrat Ultra-Bold"/>
              </a:rPr>
              <a:t>WEB PAGE: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0037" y="6585002"/>
            <a:ext cx="18288000" cy="3316235"/>
            <a:chOff x="0" y="0"/>
            <a:chExt cx="6186311" cy="11217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121788"/>
            </a:xfrm>
            <a:custGeom>
              <a:avLst/>
              <a:gdLst/>
              <a:ahLst/>
              <a:cxnLst/>
              <a:rect r="r" b="b" t="t" l="l"/>
              <a:pathLst>
                <a:path h="1121788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121788"/>
                  </a:lnTo>
                  <a:lnTo>
                    <a:pt x="0" y="1121788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1028700"/>
            <a:ext cx="18656089" cy="9258300"/>
          </a:xfrm>
          <a:custGeom>
            <a:avLst/>
            <a:gdLst/>
            <a:ahLst/>
            <a:cxnLst/>
            <a:rect r="r" b="b" t="t" l="l"/>
            <a:pathLst>
              <a:path h="9258300" w="18656089">
                <a:moveTo>
                  <a:pt x="0" y="0"/>
                </a:moveTo>
                <a:lnTo>
                  <a:pt x="18656089" y="0"/>
                </a:lnTo>
                <a:lnTo>
                  <a:pt x="18656089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23" r="-7047" b="-222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0910" y="-85725"/>
            <a:ext cx="15502558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Montserrat Ultra-Bold"/>
              </a:rPr>
              <a:t>         CART PAGE 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69746" y="1078547"/>
            <a:ext cx="13753722" cy="9208453"/>
          </a:xfrm>
          <a:custGeom>
            <a:avLst/>
            <a:gdLst/>
            <a:ahLst/>
            <a:cxnLst/>
            <a:rect r="r" b="b" t="t" l="l"/>
            <a:pathLst>
              <a:path h="9208453" w="13753722">
                <a:moveTo>
                  <a:pt x="0" y="0"/>
                </a:moveTo>
                <a:lnTo>
                  <a:pt x="13753722" y="0"/>
                </a:lnTo>
                <a:lnTo>
                  <a:pt x="13753722" y="9208453"/>
                </a:lnTo>
                <a:lnTo>
                  <a:pt x="0" y="9208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5" r="0" b="-984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0910" y="-85725"/>
            <a:ext cx="15502558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Montserrat Ultra-Bold"/>
              </a:rPr>
              <a:t>         PAYMENT PAGE 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35967" y="-443457"/>
            <a:ext cx="19559933" cy="11173914"/>
            <a:chOff x="0" y="0"/>
            <a:chExt cx="6339713" cy="36216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6212713" cy="3494659"/>
            </a:xfrm>
            <a:custGeom>
              <a:avLst/>
              <a:gdLst/>
              <a:ahLst/>
              <a:cxnLst/>
              <a:rect r="r" b="b" t="t" l="l"/>
              <a:pathLst>
                <a:path h="3494659" w="6212713">
                  <a:moveTo>
                    <a:pt x="6212713" y="0"/>
                  </a:moveTo>
                  <a:lnTo>
                    <a:pt x="6212713" y="3494659"/>
                  </a:lnTo>
                  <a:lnTo>
                    <a:pt x="0" y="3494659"/>
                  </a:lnTo>
                  <a:lnTo>
                    <a:pt x="0" y="0"/>
                  </a:lnTo>
                  <a:lnTo>
                    <a:pt x="6212713" y="0"/>
                  </a:lnTo>
                  <a:close/>
                </a:path>
              </a:pathLst>
            </a:custGeom>
            <a:blipFill>
              <a:blip r:embed="rId2"/>
              <a:stretch>
                <a:fillRect l="0" t="-16666" r="0" b="-1666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39713" cy="3621659"/>
            </a:xfrm>
            <a:custGeom>
              <a:avLst/>
              <a:gdLst/>
              <a:ahLst/>
              <a:cxnLst/>
              <a:rect r="r" b="b" t="t" l="l"/>
              <a:pathLst>
                <a:path h="3621659" w="6339713">
                  <a:moveTo>
                    <a:pt x="6339713" y="0"/>
                  </a:moveTo>
                  <a:lnTo>
                    <a:pt x="6339713" y="3621659"/>
                  </a:lnTo>
                  <a:lnTo>
                    <a:pt x="0" y="3621659"/>
                  </a:lnTo>
                  <a:lnTo>
                    <a:pt x="0" y="0"/>
                  </a:lnTo>
                  <a:lnTo>
                    <a:pt x="6339713" y="0"/>
                  </a:lnTo>
                  <a:close/>
                </a:path>
              </a:pathLst>
            </a:custGeom>
            <a:blipFill>
              <a:blip r:embed="rId3"/>
              <a:stretch>
                <a:fillRect l="-1" t="0" r="-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116638" y="0"/>
            <a:ext cx="6054725" cy="10287000"/>
            <a:chOff x="0" y="0"/>
            <a:chExt cx="2048142" cy="3479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8141" cy="3479800"/>
            </a:xfrm>
            <a:custGeom>
              <a:avLst/>
              <a:gdLst/>
              <a:ahLst/>
              <a:cxnLst/>
              <a:rect r="r" b="b" t="t" l="l"/>
              <a:pathLst>
                <a:path h="3479800" w="2048141">
                  <a:moveTo>
                    <a:pt x="0" y="0"/>
                  </a:moveTo>
                  <a:lnTo>
                    <a:pt x="2048141" y="0"/>
                  </a:lnTo>
                  <a:lnTo>
                    <a:pt x="204814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3605476" y="2028119"/>
            <a:ext cx="11077047" cy="6230761"/>
            <a:chOff x="0" y="0"/>
            <a:chExt cx="1128903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16673" r="0" b="-1667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4037355" y="2297539"/>
            <a:ext cx="10911790" cy="6174185"/>
            <a:chOff x="0" y="0"/>
            <a:chExt cx="17824089" cy="100853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824090" cy="10085350"/>
            </a:xfrm>
            <a:custGeom>
              <a:avLst/>
              <a:gdLst/>
              <a:ahLst/>
              <a:cxnLst/>
              <a:rect r="r" b="b" t="t" l="l"/>
              <a:pathLst>
                <a:path h="10085350" w="17824090">
                  <a:moveTo>
                    <a:pt x="17699630" y="59690"/>
                  </a:moveTo>
                  <a:cubicBezTo>
                    <a:pt x="17735189" y="59690"/>
                    <a:pt x="17764399" y="88900"/>
                    <a:pt x="17764399" y="124460"/>
                  </a:cubicBezTo>
                  <a:lnTo>
                    <a:pt x="17764399" y="9960890"/>
                  </a:lnTo>
                  <a:cubicBezTo>
                    <a:pt x="17764399" y="9996450"/>
                    <a:pt x="17735189" y="10025660"/>
                    <a:pt x="17699630" y="10025660"/>
                  </a:cubicBezTo>
                  <a:lnTo>
                    <a:pt x="124460" y="10025660"/>
                  </a:lnTo>
                  <a:cubicBezTo>
                    <a:pt x="88900" y="10025660"/>
                    <a:pt x="59690" y="9996450"/>
                    <a:pt x="59690" y="996089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699630" y="59690"/>
                  </a:lnTo>
                  <a:moveTo>
                    <a:pt x="176996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960890"/>
                  </a:lnTo>
                  <a:cubicBezTo>
                    <a:pt x="0" y="10029470"/>
                    <a:pt x="55880" y="10085350"/>
                    <a:pt x="124460" y="10085350"/>
                  </a:cubicBezTo>
                  <a:lnTo>
                    <a:pt x="17699630" y="10085350"/>
                  </a:lnTo>
                  <a:cubicBezTo>
                    <a:pt x="17768210" y="10085350"/>
                    <a:pt x="17824090" y="10029470"/>
                    <a:pt x="17824090" y="9960890"/>
                  </a:cubicBezTo>
                  <a:lnTo>
                    <a:pt x="17824090" y="124460"/>
                  </a:lnTo>
                  <a:cubicBezTo>
                    <a:pt x="17824089" y="55880"/>
                    <a:pt x="17768210" y="0"/>
                    <a:pt x="17699630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255174" y="3889410"/>
            <a:ext cx="7777651" cy="146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39"/>
              </a:lnSpc>
            </a:pPr>
            <a:r>
              <a:rPr lang="en-US" sz="8599">
                <a:solidFill>
                  <a:srgbClr val="FFFFFF"/>
                </a:solidFill>
                <a:latin typeface="Montserrat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39115"/>
            <a:ext cx="18288000" cy="3247885"/>
            <a:chOff x="0" y="0"/>
            <a:chExt cx="6186311" cy="1098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098667"/>
            </a:xfrm>
            <a:custGeom>
              <a:avLst/>
              <a:gdLst/>
              <a:ahLst/>
              <a:cxnLst/>
              <a:rect r="r" b="b" t="t" l="l"/>
              <a:pathLst>
                <a:path h="1098667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442132"/>
            <a:ext cx="7402735" cy="740273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32236" t="0" r="-3223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853568" y="191770"/>
            <a:ext cx="6746766" cy="169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Montserrat Ultra-Bold"/>
              </a:rPr>
              <a:t>OVERVIEW</a:t>
            </a:r>
          </a:p>
          <a:p>
            <a:pPr>
              <a:lnSpc>
                <a:spcPts val="644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91486" y="1524941"/>
            <a:ext cx="7311250" cy="7319927"/>
            <a:chOff x="0" y="0"/>
            <a:chExt cx="8950291" cy="89609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50292" cy="8960914"/>
            </a:xfrm>
            <a:custGeom>
              <a:avLst/>
              <a:gdLst/>
              <a:ahLst/>
              <a:cxnLst/>
              <a:rect r="r" b="b" t="t" l="l"/>
              <a:pathLst>
                <a:path h="8960914" w="8950292">
                  <a:moveTo>
                    <a:pt x="8825831" y="59690"/>
                  </a:moveTo>
                  <a:cubicBezTo>
                    <a:pt x="8861392" y="59690"/>
                    <a:pt x="8890602" y="88900"/>
                    <a:pt x="8890602" y="124460"/>
                  </a:cubicBezTo>
                  <a:lnTo>
                    <a:pt x="8890602" y="8836454"/>
                  </a:lnTo>
                  <a:cubicBezTo>
                    <a:pt x="8890602" y="8872014"/>
                    <a:pt x="8861392" y="8901223"/>
                    <a:pt x="8825831" y="8901223"/>
                  </a:cubicBezTo>
                  <a:lnTo>
                    <a:pt x="124460" y="8901223"/>
                  </a:lnTo>
                  <a:cubicBezTo>
                    <a:pt x="88900" y="8901223"/>
                    <a:pt x="59690" y="8872014"/>
                    <a:pt x="59690" y="883645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25831" y="59690"/>
                  </a:lnTo>
                  <a:moveTo>
                    <a:pt x="882583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836454"/>
                  </a:lnTo>
                  <a:cubicBezTo>
                    <a:pt x="0" y="8905034"/>
                    <a:pt x="55880" y="8960914"/>
                    <a:pt x="124460" y="8960914"/>
                  </a:cubicBezTo>
                  <a:lnTo>
                    <a:pt x="8825832" y="8960914"/>
                  </a:lnTo>
                  <a:cubicBezTo>
                    <a:pt x="8894411" y="8960914"/>
                    <a:pt x="8950292" y="8905034"/>
                    <a:pt x="8950292" y="8836454"/>
                  </a:cubicBezTo>
                  <a:lnTo>
                    <a:pt x="8950292" y="124460"/>
                  </a:lnTo>
                  <a:cubicBezTo>
                    <a:pt x="8950292" y="55880"/>
                    <a:pt x="8894411" y="0"/>
                    <a:pt x="8825831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7908727" y="1810385"/>
            <a:ext cx="9350573" cy="8208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69"/>
              </a:lnSpc>
            </a:pPr>
            <a:r>
              <a:rPr lang="en-US" sz="3763">
                <a:solidFill>
                  <a:srgbClr val="000000"/>
                </a:solidFill>
                <a:latin typeface="Poppins Medium"/>
              </a:rPr>
              <a:t>NIGHT BITE NEXUS IS AN INNOVATIVE ONLINE PLATFORM DESIGNED TO STREAMLINE THE PROCESS OF ORDERING FOOD FROM THE CAMPUS CANTEEN. </a:t>
            </a:r>
          </a:p>
          <a:p>
            <a:pPr>
              <a:lnSpc>
                <a:spcPts val="5269"/>
              </a:lnSpc>
            </a:pPr>
          </a:p>
          <a:p>
            <a:pPr>
              <a:lnSpc>
                <a:spcPts val="5269"/>
              </a:lnSpc>
            </a:pPr>
            <a:r>
              <a:rPr lang="en-US" sz="3763">
                <a:solidFill>
                  <a:srgbClr val="000000"/>
                </a:solidFill>
                <a:latin typeface="Poppins Medium"/>
              </a:rPr>
              <a:t>it offers students, faculty, and staff the convenience of placing orders for their favorite meals with just a few clicks, eliminating the need to wait in long</a:t>
            </a:r>
          </a:p>
          <a:p>
            <a:pPr>
              <a:lnSpc>
                <a:spcPts val="5269"/>
              </a:lnSpc>
            </a:pPr>
            <a:r>
              <a:rPr lang="en-US" sz="3763">
                <a:solidFill>
                  <a:srgbClr val="000000"/>
                </a:solidFill>
                <a:latin typeface="Poppins Medium"/>
              </a:rPr>
              <a:t>queues</a:t>
            </a:r>
          </a:p>
          <a:p>
            <a:pPr>
              <a:lnSpc>
                <a:spcPts val="1050"/>
              </a:lnSpc>
            </a:pPr>
            <a:r>
              <a:rPr lang="en-US" sz="750">
                <a:solidFill>
                  <a:srgbClr val="000000"/>
                </a:solidFill>
                <a:latin typeface="Poppins Medium Bold"/>
              </a:rPr>
              <a:t>queues</a:t>
            </a:r>
          </a:p>
          <a:p>
            <a:pPr>
              <a:lnSpc>
                <a:spcPts val="25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80285" y="0"/>
            <a:ext cx="4353345" cy="10287000"/>
            <a:chOff x="0" y="0"/>
            <a:chExt cx="1472613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2613" cy="3479800"/>
            </a:xfrm>
            <a:custGeom>
              <a:avLst/>
              <a:gdLst/>
              <a:ahLst/>
              <a:cxnLst/>
              <a:rect r="r" b="b" t="t" l="l"/>
              <a:pathLst>
                <a:path h="3479800" w="1472613">
                  <a:moveTo>
                    <a:pt x="0" y="0"/>
                  </a:moveTo>
                  <a:lnTo>
                    <a:pt x="1472613" y="0"/>
                  </a:lnTo>
                  <a:lnTo>
                    <a:pt x="1472613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30041" y="926427"/>
            <a:ext cx="3900488" cy="5572125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1428" t="0" r="-21428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462292" y="89497"/>
            <a:ext cx="6503128" cy="158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Montserrat Ultra-Bold"/>
              </a:rPr>
              <a:t>PURPOSE</a:t>
            </a:r>
          </a:p>
          <a:p>
            <a:pPr>
              <a:lnSpc>
                <a:spcPts val="644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141354" y="1563332"/>
            <a:ext cx="9738716" cy="8855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46"/>
              </a:lnSpc>
            </a:pPr>
            <a:r>
              <a:rPr lang="en-US" sz="3964">
                <a:solidFill>
                  <a:srgbClr val="737373"/>
                </a:solidFill>
                <a:latin typeface="Poppins Medium Bold"/>
              </a:rPr>
              <a:t>Night Bite Nexus is an innovative online platform designed to streamline the process of ordering food from the campus canteen. </a:t>
            </a:r>
          </a:p>
          <a:p>
            <a:pPr>
              <a:lnSpc>
                <a:spcPts val="5946"/>
              </a:lnSpc>
            </a:pPr>
          </a:p>
          <a:p>
            <a:pPr>
              <a:lnSpc>
                <a:spcPts val="5946"/>
              </a:lnSpc>
            </a:pPr>
            <a:r>
              <a:rPr lang="en-US" sz="3964">
                <a:solidFill>
                  <a:srgbClr val="737373"/>
                </a:solidFill>
                <a:latin typeface="Poppins Medium Bold"/>
              </a:rPr>
              <a:t>it offers students, faculty, and staff the convenience of placing orders for their favorite meals with just a few clicks, eliminating the need to wait in long</a:t>
            </a:r>
          </a:p>
          <a:p>
            <a:pPr>
              <a:lnSpc>
                <a:spcPts val="5946"/>
              </a:lnSpc>
            </a:pPr>
            <a:r>
              <a:rPr lang="en-US" sz="3964">
                <a:solidFill>
                  <a:srgbClr val="737373"/>
                </a:solidFill>
                <a:latin typeface="Poppins Medium Bold"/>
              </a:rPr>
              <a:t>queues</a:t>
            </a:r>
          </a:p>
          <a:p>
            <a:pPr>
              <a:lnSpc>
                <a:spcPts val="474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28700" y="4812389"/>
            <a:ext cx="18288000" cy="4445911"/>
            <a:chOff x="0" y="0"/>
            <a:chExt cx="6186311" cy="1503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503925"/>
            </a:xfrm>
            <a:custGeom>
              <a:avLst/>
              <a:gdLst/>
              <a:ahLst/>
              <a:cxnLst/>
              <a:rect r="r" b="b" t="t" l="l"/>
              <a:pathLst>
                <a:path h="1503925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03925"/>
                  </a:lnTo>
                  <a:lnTo>
                    <a:pt x="0" y="1503925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753815" y="1071430"/>
            <a:ext cx="8144139" cy="8144139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19324" r="0" b="-19324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51595" y="1978223"/>
            <a:ext cx="7763705" cy="5554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37"/>
              </a:lnSpc>
            </a:pPr>
            <a:r>
              <a:rPr lang="en-US" sz="4224">
                <a:solidFill>
                  <a:srgbClr val="014920"/>
                </a:solidFill>
                <a:latin typeface="Poppins Medium"/>
              </a:rPr>
              <a:t>•HTML, CSS, JavaScript: Frontend Development</a:t>
            </a:r>
          </a:p>
          <a:p>
            <a:pPr>
              <a:lnSpc>
                <a:spcPts val="6337"/>
              </a:lnSpc>
            </a:pPr>
            <a:r>
              <a:rPr lang="en-US" sz="4224">
                <a:solidFill>
                  <a:srgbClr val="014920"/>
                </a:solidFill>
                <a:latin typeface="Poppins Medium"/>
              </a:rPr>
              <a:t>•Node.js: Backend Development</a:t>
            </a:r>
          </a:p>
          <a:p>
            <a:pPr>
              <a:lnSpc>
                <a:spcPts val="6337"/>
              </a:lnSpc>
            </a:pPr>
            <a:r>
              <a:rPr lang="en-US" sz="4224">
                <a:solidFill>
                  <a:srgbClr val="014920"/>
                </a:solidFill>
                <a:latin typeface="Poppins Medium"/>
              </a:rPr>
              <a:t>•Database: ( e.g. MongoDB, MySQL)</a:t>
            </a:r>
          </a:p>
          <a:p>
            <a:pPr>
              <a:lnSpc>
                <a:spcPts val="6337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9324984" y="1577232"/>
            <a:ext cx="8000991" cy="8075358"/>
            <a:chOff x="0" y="0"/>
            <a:chExt cx="9794659" cy="98856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94660" cy="9885698"/>
            </a:xfrm>
            <a:custGeom>
              <a:avLst/>
              <a:gdLst/>
              <a:ahLst/>
              <a:cxnLst/>
              <a:rect r="r" b="b" t="t" l="l"/>
              <a:pathLst>
                <a:path h="9885698" w="9794660">
                  <a:moveTo>
                    <a:pt x="9670200" y="59690"/>
                  </a:moveTo>
                  <a:cubicBezTo>
                    <a:pt x="9705760" y="59690"/>
                    <a:pt x="9734969" y="88900"/>
                    <a:pt x="9734969" y="124460"/>
                  </a:cubicBezTo>
                  <a:lnTo>
                    <a:pt x="9734969" y="9761238"/>
                  </a:lnTo>
                  <a:cubicBezTo>
                    <a:pt x="9734969" y="9796798"/>
                    <a:pt x="9705760" y="9826008"/>
                    <a:pt x="9670200" y="9826008"/>
                  </a:cubicBezTo>
                  <a:lnTo>
                    <a:pt x="124460" y="9826008"/>
                  </a:lnTo>
                  <a:cubicBezTo>
                    <a:pt x="88900" y="9826008"/>
                    <a:pt x="59690" y="9796798"/>
                    <a:pt x="59690" y="97612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670200" y="59690"/>
                  </a:lnTo>
                  <a:moveTo>
                    <a:pt x="967020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761238"/>
                  </a:lnTo>
                  <a:cubicBezTo>
                    <a:pt x="0" y="9829818"/>
                    <a:pt x="55880" y="9885698"/>
                    <a:pt x="124460" y="9885698"/>
                  </a:cubicBezTo>
                  <a:lnTo>
                    <a:pt x="9670200" y="9885698"/>
                  </a:lnTo>
                  <a:cubicBezTo>
                    <a:pt x="9738779" y="9885698"/>
                    <a:pt x="9794660" y="9829818"/>
                    <a:pt x="9794660" y="9761238"/>
                  </a:cubicBezTo>
                  <a:lnTo>
                    <a:pt x="9794660" y="124460"/>
                  </a:lnTo>
                  <a:cubicBezTo>
                    <a:pt x="9794660" y="55880"/>
                    <a:pt x="9738779" y="0"/>
                    <a:pt x="9670200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351595" y="596583"/>
            <a:ext cx="7452674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/>
              </a:rPr>
              <a:t>TECHNOLOGIES USED: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640440" cy="10287000"/>
            <a:chOff x="0" y="0"/>
            <a:chExt cx="2922815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2815" cy="3479800"/>
            </a:xfrm>
            <a:custGeom>
              <a:avLst/>
              <a:gdLst/>
              <a:ahLst/>
              <a:cxnLst/>
              <a:rect r="r" b="b" t="t" l="l"/>
              <a:pathLst>
                <a:path h="3479800" w="2922815">
                  <a:moveTo>
                    <a:pt x="0" y="0"/>
                  </a:moveTo>
                  <a:lnTo>
                    <a:pt x="2922815" y="0"/>
                  </a:lnTo>
                  <a:lnTo>
                    <a:pt x="292281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2519258"/>
            <a:ext cx="5020480" cy="502048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4976" t="0" r="-2497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931094" y="2618167"/>
            <a:ext cx="4778251" cy="4822663"/>
            <a:chOff x="0" y="0"/>
            <a:chExt cx="9794659" cy="98856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94660" cy="9885698"/>
            </a:xfrm>
            <a:custGeom>
              <a:avLst/>
              <a:gdLst/>
              <a:ahLst/>
              <a:cxnLst/>
              <a:rect r="r" b="b" t="t" l="l"/>
              <a:pathLst>
                <a:path h="9885698" w="9794660">
                  <a:moveTo>
                    <a:pt x="9670200" y="59690"/>
                  </a:moveTo>
                  <a:cubicBezTo>
                    <a:pt x="9705760" y="59690"/>
                    <a:pt x="9734969" y="88900"/>
                    <a:pt x="9734969" y="124460"/>
                  </a:cubicBezTo>
                  <a:lnTo>
                    <a:pt x="9734969" y="9761238"/>
                  </a:lnTo>
                  <a:cubicBezTo>
                    <a:pt x="9734969" y="9796798"/>
                    <a:pt x="9705760" y="9826008"/>
                    <a:pt x="9670200" y="9826008"/>
                  </a:cubicBezTo>
                  <a:lnTo>
                    <a:pt x="124460" y="9826008"/>
                  </a:lnTo>
                  <a:cubicBezTo>
                    <a:pt x="88900" y="9826008"/>
                    <a:pt x="59690" y="9796798"/>
                    <a:pt x="59690" y="97612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670200" y="59690"/>
                  </a:lnTo>
                  <a:moveTo>
                    <a:pt x="967020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761238"/>
                  </a:lnTo>
                  <a:cubicBezTo>
                    <a:pt x="0" y="9829818"/>
                    <a:pt x="55880" y="9885698"/>
                    <a:pt x="124460" y="9885698"/>
                  </a:cubicBezTo>
                  <a:lnTo>
                    <a:pt x="9670200" y="9885698"/>
                  </a:lnTo>
                  <a:cubicBezTo>
                    <a:pt x="9738779" y="9885698"/>
                    <a:pt x="9794660" y="9829818"/>
                    <a:pt x="9794660" y="9761238"/>
                  </a:cubicBezTo>
                  <a:lnTo>
                    <a:pt x="9794660" y="124460"/>
                  </a:lnTo>
                  <a:cubicBezTo>
                    <a:pt x="9794660" y="55880"/>
                    <a:pt x="9738779" y="0"/>
                    <a:pt x="9670200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9144000" y="250190"/>
            <a:ext cx="5235599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Montserrat Ultra-Bold"/>
              </a:rPr>
              <a:t>KEY CONCEPTS: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1314149"/>
            <a:ext cx="8115300" cy="877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18"/>
              </a:lnSpc>
            </a:pPr>
            <a:r>
              <a:rPr lang="en-US" sz="4513">
                <a:solidFill>
                  <a:srgbClr val="008037"/>
                </a:solidFill>
                <a:latin typeface="Montserrat Bold"/>
                <a:ea typeface="Montserrat Bold"/>
              </a:rPr>
              <a:t>⚬USER REGISTRATION/LOGIN</a:t>
            </a:r>
          </a:p>
          <a:p>
            <a:pPr>
              <a:lnSpc>
                <a:spcPts val="6318"/>
              </a:lnSpc>
            </a:pPr>
            <a:r>
              <a:rPr lang="en-US" sz="4513">
                <a:solidFill>
                  <a:srgbClr val="008037"/>
                </a:solidFill>
                <a:latin typeface="Montserrat Bold"/>
                <a:ea typeface="Montserrat Bold"/>
              </a:rPr>
              <a:t>⚬Menu Display and Item Selection</a:t>
            </a:r>
          </a:p>
          <a:p>
            <a:pPr>
              <a:lnSpc>
                <a:spcPts val="6318"/>
              </a:lnSpc>
            </a:pPr>
            <a:r>
              <a:rPr lang="en-US" sz="4513">
                <a:solidFill>
                  <a:srgbClr val="008037"/>
                </a:solidFill>
                <a:latin typeface="Montserrat Bold"/>
                <a:ea typeface="Montserrat Bold"/>
              </a:rPr>
              <a:t>⚬Cart Management</a:t>
            </a:r>
          </a:p>
          <a:p>
            <a:pPr>
              <a:lnSpc>
                <a:spcPts val="6318"/>
              </a:lnSpc>
            </a:pPr>
            <a:r>
              <a:rPr lang="en-US" sz="4513">
                <a:solidFill>
                  <a:srgbClr val="008037"/>
                </a:solidFill>
                <a:latin typeface="Montserrat Bold"/>
                <a:ea typeface="Montserrat Bold"/>
              </a:rPr>
              <a:t>⚬Payment Gateway Integration</a:t>
            </a:r>
          </a:p>
          <a:p>
            <a:pPr>
              <a:lnSpc>
                <a:spcPts val="6318"/>
              </a:lnSpc>
            </a:pPr>
            <a:r>
              <a:rPr lang="en-US" sz="4513">
                <a:solidFill>
                  <a:srgbClr val="008037"/>
                </a:solidFill>
                <a:latin typeface="Montserrat Bold"/>
              </a:rPr>
              <a:t>Feedback and Rating System</a:t>
            </a:r>
          </a:p>
          <a:p>
            <a:pPr>
              <a:lnSpc>
                <a:spcPts val="6318"/>
              </a:lnSpc>
            </a:pPr>
          </a:p>
          <a:p>
            <a:pPr>
              <a:lnSpc>
                <a:spcPts val="63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2938" y="1232187"/>
            <a:ext cx="7175304" cy="771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4"/>
              </a:lnSpc>
            </a:pPr>
            <a:r>
              <a:rPr lang="en-US" sz="3489">
                <a:solidFill>
                  <a:srgbClr val="737373"/>
                </a:solidFill>
                <a:latin typeface="Poppins Medium Bold"/>
              </a:rPr>
              <a:t>1. User Registration and Login:</a:t>
            </a:r>
          </a:p>
          <a:p>
            <a:pPr algn="ctr">
              <a:lnSpc>
                <a:spcPts val="4223"/>
              </a:lnSpc>
            </a:pPr>
          </a:p>
          <a:p>
            <a:pPr algn="ctr" marL="689654" indent="-344827" lvl="1">
              <a:lnSpc>
                <a:spcPts val="4791"/>
              </a:lnSpc>
              <a:buFont typeface="Arial"/>
              <a:buChar char="•"/>
            </a:pPr>
            <a:r>
              <a:rPr lang="en-US" sz="3194">
                <a:solidFill>
                  <a:srgbClr val="737373"/>
                </a:solidFill>
                <a:latin typeface="Poppins Medium"/>
              </a:rPr>
              <a:t>Users access the website and are prompted to sign up or log in.</a:t>
            </a:r>
          </a:p>
          <a:p>
            <a:pPr algn="ctr" marL="689654" indent="-344827" lvl="1">
              <a:lnSpc>
                <a:spcPts val="4791"/>
              </a:lnSpc>
              <a:buFont typeface="Arial"/>
              <a:buChar char="•"/>
            </a:pPr>
            <a:r>
              <a:rPr lang="en-US" sz="3194">
                <a:solidFill>
                  <a:srgbClr val="737373"/>
                </a:solidFill>
                <a:latin typeface="Poppins Medium"/>
              </a:rPr>
              <a:t>They are directed to the sign-up or sign-in form(</a:t>
            </a:r>
            <a:r>
              <a:rPr lang="en-US" sz="3194">
                <a:solidFill>
                  <a:srgbClr val="737373"/>
                </a:solidFill>
                <a:latin typeface="Poppins Medium Semi-Bold"/>
              </a:rPr>
              <a:t>signup.html</a:t>
            </a:r>
            <a:r>
              <a:rPr lang="en-US" sz="3194">
                <a:solidFill>
                  <a:srgbClr val="737373"/>
                </a:solidFill>
                <a:latin typeface="Poppins Medium"/>
              </a:rPr>
              <a:t> or </a:t>
            </a:r>
            <a:r>
              <a:rPr lang="en-US" sz="3194">
                <a:solidFill>
                  <a:srgbClr val="737373"/>
                </a:solidFill>
                <a:latin typeface="Poppins Medium Semi-Bold"/>
              </a:rPr>
              <a:t>signin.html</a:t>
            </a:r>
            <a:r>
              <a:rPr lang="en-US" sz="3194">
                <a:solidFill>
                  <a:srgbClr val="737373"/>
                </a:solidFill>
                <a:latin typeface="Poppins Medium"/>
              </a:rPr>
              <a:t>).</a:t>
            </a:r>
          </a:p>
          <a:p>
            <a:pPr algn="ctr">
              <a:lnSpc>
                <a:spcPts val="4791"/>
              </a:lnSpc>
            </a:pPr>
            <a:r>
              <a:rPr lang="en-US" sz="3194">
                <a:solidFill>
                  <a:srgbClr val="737373"/>
                </a:solidFill>
                <a:latin typeface="Poppins Medium"/>
              </a:rPr>
              <a:t>Upon successful registration or login, users are redirected to the main page to browse items.</a:t>
            </a:r>
          </a:p>
          <a:p>
            <a:pPr algn="ctr">
              <a:lnSpc>
                <a:spcPts val="4223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9144000" y="914400"/>
            <a:ext cx="8546591" cy="9745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sz="3967">
                <a:solidFill>
                  <a:srgbClr val="737373"/>
                </a:solidFill>
                <a:latin typeface="Poppins Medium Semi-Bold"/>
              </a:rPr>
              <a:t>2. Item Selection and Cart Management:</a:t>
            </a:r>
          </a:p>
          <a:p>
            <a:pPr algn="ctr" marL="856586" indent="-428293" lvl="1">
              <a:lnSpc>
                <a:spcPts val="5951"/>
              </a:lnSpc>
              <a:buFont typeface="Arial"/>
              <a:buChar char="•"/>
            </a:pPr>
            <a:r>
              <a:rPr lang="en-US" sz="3967">
                <a:solidFill>
                  <a:srgbClr val="737373"/>
                </a:solidFill>
                <a:latin typeface="Poppins Medium"/>
              </a:rPr>
              <a:t>Users browse through items displayed on the main page and add items to their cart by clicking the "Add to Cart" button.</a:t>
            </a:r>
          </a:p>
          <a:p>
            <a:pPr algn="ctr" marL="856586" indent="-428293" lvl="1">
              <a:lnSpc>
                <a:spcPts val="5951"/>
              </a:lnSpc>
              <a:buFont typeface="Arial"/>
              <a:buChar char="•"/>
            </a:pPr>
            <a:r>
              <a:rPr lang="en-US" sz="3967">
                <a:solidFill>
                  <a:srgbClr val="737373"/>
                </a:solidFill>
                <a:latin typeface="Poppins Medium"/>
              </a:rPr>
              <a:t>The cart is dynamically updated to reflect the added items, and users can view their cart contents by clicking on the cart icon.</a:t>
            </a:r>
          </a:p>
          <a:p>
            <a:pPr algn="ctr">
              <a:lnSpc>
                <a:spcPts val="5951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261625" y="127814"/>
            <a:ext cx="8812884" cy="900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00"/>
              </a:lnSpc>
              <a:spcBef>
                <a:spcPct val="0"/>
              </a:spcBef>
            </a:pPr>
            <a:r>
              <a:rPr lang="en-US" sz="5286">
                <a:solidFill>
                  <a:srgbClr val="000000"/>
                </a:solidFill>
                <a:latin typeface="Montserrat Ultra-Bold"/>
              </a:rPr>
              <a:t>FRONTEND FLOW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31046"/>
            <a:ext cx="7646791" cy="6434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4"/>
              </a:lnSpc>
            </a:pPr>
            <a:r>
              <a:rPr lang="en-US" sz="3489">
                <a:solidFill>
                  <a:srgbClr val="737373"/>
                </a:solidFill>
                <a:latin typeface="Poppins Medium Semi-Bold"/>
              </a:rPr>
              <a:t>3. Cart Review and Checkout:</a:t>
            </a:r>
          </a:p>
          <a:p>
            <a:pPr algn="ctr" marL="753383" indent="-376691" lvl="1">
              <a:lnSpc>
                <a:spcPts val="5234"/>
              </a:lnSpc>
              <a:buFont typeface="Arial"/>
              <a:buChar char="•"/>
            </a:pPr>
            <a:r>
              <a:rPr lang="en-US" sz="3489">
                <a:solidFill>
                  <a:srgbClr val="737373"/>
                </a:solidFill>
                <a:latin typeface="Poppins Medium"/>
              </a:rPr>
              <a:t>Users review the items in their cart, modify quantities if necessary, and proceed to checkout.</a:t>
            </a:r>
          </a:p>
          <a:p>
            <a:pPr algn="ctr" marL="753383" indent="-376691" lvl="1">
              <a:lnSpc>
                <a:spcPts val="5234"/>
              </a:lnSpc>
              <a:buFont typeface="Arial"/>
              <a:buChar char="•"/>
            </a:pPr>
            <a:r>
              <a:rPr lang="en-US" sz="3489">
                <a:solidFill>
                  <a:srgbClr val="737373"/>
                </a:solidFill>
                <a:latin typeface="Poppins Medium"/>
              </a:rPr>
              <a:t>Upon clicking the "Checkout" button, users are directed to the payment page.</a:t>
            </a:r>
          </a:p>
          <a:p>
            <a:pPr algn="ctr">
              <a:lnSpc>
                <a:spcPts val="5234"/>
              </a:lnSpc>
            </a:pPr>
          </a:p>
          <a:p>
            <a:pPr algn="ctr">
              <a:lnSpc>
                <a:spcPts val="4223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712709" y="1521521"/>
            <a:ext cx="8546591" cy="824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sz="3967">
                <a:solidFill>
                  <a:srgbClr val="737373"/>
                </a:solidFill>
                <a:latin typeface="Poppins Medium Semi-Bold"/>
              </a:rPr>
              <a:t>4. Payment Processing via Razorpay:</a:t>
            </a:r>
          </a:p>
          <a:p>
            <a:pPr algn="ctr" marL="856586" indent="-428293" lvl="1">
              <a:lnSpc>
                <a:spcPts val="5951"/>
              </a:lnSpc>
              <a:buFont typeface="Arial"/>
              <a:buChar char="•"/>
            </a:pPr>
            <a:r>
              <a:rPr lang="en-US" sz="3967">
                <a:solidFill>
                  <a:srgbClr val="737373"/>
                </a:solidFill>
                <a:latin typeface="Poppins Medium"/>
              </a:rPr>
              <a:t>Users are presented with a payment form where they enter their payment details.</a:t>
            </a:r>
          </a:p>
          <a:p>
            <a:pPr algn="ctr" marL="856586" indent="-428293" lvl="1">
              <a:lnSpc>
                <a:spcPts val="5951"/>
              </a:lnSpc>
              <a:buFont typeface="Arial"/>
              <a:buChar char="•"/>
            </a:pPr>
            <a:r>
              <a:rPr lang="en-US" sz="3967">
                <a:solidFill>
                  <a:srgbClr val="737373"/>
                </a:solidFill>
                <a:latin typeface="Poppins Medium"/>
              </a:rPr>
              <a:t>After entering the payment information, users click on the "Pay Now" button to initiate payment processing through Razorpay.</a:t>
            </a:r>
          </a:p>
          <a:p>
            <a:pPr algn="ctr">
              <a:lnSpc>
                <a:spcPts val="5951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261625" y="127814"/>
            <a:ext cx="8812884" cy="900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00"/>
              </a:lnSpc>
              <a:spcBef>
                <a:spcPct val="0"/>
              </a:spcBef>
            </a:pPr>
            <a:r>
              <a:rPr lang="en-US" sz="5286">
                <a:solidFill>
                  <a:srgbClr val="000000"/>
                </a:solidFill>
                <a:latin typeface="Montserrat Ultra-Bold"/>
              </a:rPr>
              <a:t>FRONTEND FLOW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515551"/>
            </a:xfrm>
            <a:custGeom>
              <a:avLst/>
              <a:gdLst/>
              <a:ahLst/>
              <a:cxnLst/>
              <a:rect r="r" b="b" t="t" l="l"/>
              <a:pathLst>
                <a:path h="515551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27278" y="1028700"/>
            <a:ext cx="9308485" cy="8511847"/>
            <a:chOff x="0" y="0"/>
            <a:chExt cx="4923714" cy="4502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23714" cy="4502333"/>
            </a:xfrm>
            <a:custGeom>
              <a:avLst/>
              <a:gdLst/>
              <a:ahLst/>
              <a:cxnLst/>
              <a:rect r="r" b="b" t="t" l="l"/>
              <a:pathLst>
                <a:path h="4502333" w="4923714">
                  <a:moveTo>
                    <a:pt x="4618914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4197533"/>
                  </a:lnTo>
                  <a:cubicBezTo>
                    <a:pt x="0" y="4366443"/>
                    <a:pt x="135890" y="4502333"/>
                    <a:pt x="304800" y="4502333"/>
                  </a:cubicBezTo>
                  <a:lnTo>
                    <a:pt x="4618914" y="4502333"/>
                  </a:lnTo>
                  <a:cubicBezTo>
                    <a:pt x="4787824" y="4502333"/>
                    <a:pt x="4923714" y="4366443"/>
                    <a:pt x="4923714" y="4197533"/>
                  </a:cubicBezTo>
                  <a:lnTo>
                    <a:pt x="4923714" y="304800"/>
                  </a:lnTo>
                  <a:cubicBezTo>
                    <a:pt x="4923714" y="135890"/>
                    <a:pt x="4787824" y="0"/>
                    <a:pt x="4618914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508255" y="1059433"/>
            <a:ext cx="10428668" cy="8481114"/>
            <a:chOff x="0" y="0"/>
            <a:chExt cx="14645723" cy="119106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645723" cy="11910633"/>
            </a:xfrm>
            <a:custGeom>
              <a:avLst/>
              <a:gdLst/>
              <a:ahLst/>
              <a:cxnLst/>
              <a:rect r="r" b="b" t="t" l="l"/>
              <a:pathLst>
                <a:path h="11910633" w="14645723">
                  <a:moveTo>
                    <a:pt x="14340923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1605833"/>
                  </a:lnTo>
                  <a:cubicBezTo>
                    <a:pt x="0" y="11774743"/>
                    <a:pt x="135890" y="11910633"/>
                    <a:pt x="304800" y="11910633"/>
                  </a:cubicBezTo>
                  <a:lnTo>
                    <a:pt x="14340923" y="11910633"/>
                  </a:lnTo>
                  <a:cubicBezTo>
                    <a:pt x="14509832" y="11910633"/>
                    <a:pt x="14645723" y="11774743"/>
                    <a:pt x="14645723" y="11605833"/>
                  </a:cubicBezTo>
                  <a:lnTo>
                    <a:pt x="14645723" y="304800"/>
                  </a:lnTo>
                  <a:cubicBezTo>
                    <a:pt x="14645723" y="135890"/>
                    <a:pt x="14509832" y="0"/>
                    <a:pt x="14340923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321469" y="1677733"/>
            <a:ext cx="7610991" cy="770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2"/>
              </a:lnSpc>
            </a:pPr>
            <a:r>
              <a:rPr lang="en-US" sz="2908">
                <a:solidFill>
                  <a:srgbClr val="FFFFFF"/>
                </a:solidFill>
                <a:latin typeface="Poppins Medium Semi-Bold"/>
              </a:rPr>
              <a:t>1. User Authentication and Authorization:</a:t>
            </a:r>
          </a:p>
          <a:p>
            <a:pPr algn="ctr" marL="627894" indent="-313947" lvl="1">
              <a:lnSpc>
                <a:spcPts val="4362"/>
              </a:lnSpc>
              <a:buFont typeface="Arial"/>
              <a:buChar char="•"/>
            </a:pPr>
            <a:r>
              <a:rPr lang="en-US" sz="2908">
                <a:solidFill>
                  <a:srgbClr val="FFFFFF"/>
                </a:solidFill>
                <a:latin typeface="Poppins Medium"/>
              </a:rPr>
              <a:t>When users sign up, their registration details (username, email, hashed password) are stored securely in MongoDB.</a:t>
            </a:r>
          </a:p>
          <a:p>
            <a:pPr algn="ctr" marL="627895" indent="-313948" lvl="1">
              <a:lnSpc>
                <a:spcPts val="4362"/>
              </a:lnSpc>
              <a:buFont typeface="Arial"/>
              <a:buChar char="•"/>
            </a:pPr>
            <a:r>
              <a:rPr lang="en-US" sz="2908">
                <a:solidFill>
                  <a:srgbClr val="FFFFFF"/>
                </a:solidFill>
                <a:latin typeface="Poppins Medium"/>
              </a:rPr>
              <a:t>Upon login, the backend verifies the user's credentials against the stored data in MongoDB.</a:t>
            </a:r>
          </a:p>
          <a:p>
            <a:pPr algn="ctr" marL="642914" indent="-321457" lvl="1">
              <a:lnSpc>
                <a:spcPts val="4466"/>
              </a:lnSpc>
              <a:buFont typeface="Arial"/>
              <a:buChar char="•"/>
            </a:pPr>
            <a:r>
              <a:rPr lang="en-US" sz="2977">
                <a:solidFill>
                  <a:srgbClr val="FFFFFF"/>
                </a:solidFill>
                <a:latin typeface="Poppins Medium"/>
              </a:rPr>
              <a:t>Session tokens are generated upon successful authentication and stored on the client-side to maintain user authentication state.</a:t>
            </a:r>
          </a:p>
          <a:p>
            <a:pPr algn="ctr">
              <a:lnSpc>
                <a:spcPts val="446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76961" y="1501966"/>
            <a:ext cx="8111039" cy="8038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0"/>
              </a:lnSpc>
            </a:pPr>
            <a:r>
              <a:rPr lang="en-US" sz="3313">
                <a:solidFill>
                  <a:srgbClr val="FFFFFF"/>
                </a:solidFill>
                <a:latin typeface="Poppins Medium Semi-Bold"/>
              </a:rPr>
              <a:t>2. Cart Management and Order Processing:</a:t>
            </a:r>
          </a:p>
          <a:p>
            <a:pPr algn="ctr" marL="715412" indent="-357706" lvl="1">
              <a:lnSpc>
                <a:spcPts val="4970"/>
              </a:lnSpc>
              <a:buFont typeface="Arial"/>
              <a:buChar char="•"/>
            </a:pPr>
            <a:r>
              <a:rPr lang="en-US" sz="3313">
                <a:solidFill>
                  <a:srgbClr val="FFFFFF"/>
                </a:solidFill>
                <a:latin typeface="Poppins Medium"/>
              </a:rPr>
              <a:t>The backend receives requests from the frontend to add, update, or remove items from the user's cart.</a:t>
            </a:r>
          </a:p>
          <a:p>
            <a:pPr algn="ctr" marL="715412" indent="-357706" lvl="1">
              <a:lnSpc>
                <a:spcPts val="4970"/>
              </a:lnSpc>
              <a:buFont typeface="Arial"/>
              <a:buChar char="•"/>
            </a:pPr>
            <a:r>
              <a:rPr lang="en-US" sz="3313">
                <a:solidFill>
                  <a:srgbClr val="FFFFFF"/>
                </a:solidFill>
                <a:latin typeface="Poppins Medium"/>
              </a:rPr>
              <a:t>Cart data is stored in MongoDB, associated with the user's session or user ID.</a:t>
            </a:r>
          </a:p>
          <a:p>
            <a:pPr algn="ctr" marL="715412" indent="-357706" lvl="1">
              <a:lnSpc>
                <a:spcPts val="4970"/>
              </a:lnSpc>
              <a:buFont typeface="Arial"/>
              <a:buChar char="•"/>
            </a:pPr>
            <a:r>
              <a:rPr lang="en-US" sz="3313">
                <a:solidFill>
                  <a:srgbClr val="FFFFFF"/>
                </a:solidFill>
                <a:latin typeface="Poppins Medium"/>
              </a:rPr>
              <a:t>Upon checkout, the backend retrieves the user's cart data and initiates order processing.</a:t>
            </a:r>
          </a:p>
          <a:p>
            <a:pPr algn="ctr">
              <a:lnSpc>
                <a:spcPts val="407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421660" y="-85725"/>
            <a:ext cx="7510602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Bold"/>
              </a:rPr>
              <a:t> BACKEND FLOW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515551"/>
            </a:xfrm>
            <a:custGeom>
              <a:avLst/>
              <a:gdLst/>
              <a:ahLst/>
              <a:cxnLst/>
              <a:rect r="r" b="b" t="t" l="l"/>
              <a:pathLst>
                <a:path h="515551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27278" y="1028700"/>
            <a:ext cx="9308485" cy="8511847"/>
            <a:chOff x="0" y="0"/>
            <a:chExt cx="4923714" cy="4502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23714" cy="4502333"/>
            </a:xfrm>
            <a:custGeom>
              <a:avLst/>
              <a:gdLst/>
              <a:ahLst/>
              <a:cxnLst/>
              <a:rect r="r" b="b" t="t" l="l"/>
              <a:pathLst>
                <a:path h="4502333" w="4923714">
                  <a:moveTo>
                    <a:pt x="4618914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4197533"/>
                  </a:lnTo>
                  <a:cubicBezTo>
                    <a:pt x="0" y="4366443"/>
                    <a:pt x="135890" y="4502333"/>
                    <a:pt x="304800" y="4502333"/>
                  </a:cubicBezTo>
                  <a:lnTo>
                    <a:pt x="4618914" y="4502333"/>
                  </a:lnTo>
                  <a:cubicBezTo>
                    <a:pt x="4787824" y="4502333"/>
                    <a:pt x="4923714" y="4366443"/>
                    <a:pt x="4923714" y="4197533"/>
                  </a:cubicBezTo>
                  <a:lnTo>
                    <a:pt x="4923714" y="304800"/>
                  </a:lnTo>
                  <a:cubicBezTo>
                    <a:pt x="4923714" y="135890"/>
                    <a:pt x="4787824" y="0"/>
                    <a:pt x="4618914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508255" y="1059433"/>
            <a:ext cx="10428668" cy="8481114"/>
            <a:chOff x="0" y="0"/>
            <a:chExt cx="14645723" cy="119106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645723" cy="11910633"/>
            </a:xfrm>
            <a:custGeom>
              <a:avLst/>
              <a:gdLst/>
              <a:ahLst/>
              <a:cxnLst/>
              <a:rect r="r" b="b" t="t" l="l"/>
              <a:pathLst>
                <a:path h="11910633" w="14645723">
                  <a:moveTo>
                    <a:pt x="14340923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1605833"/>
                  </a:lnTo>
                  <a:cubicBezTo>
                    <a:pt x="0" y="11774743"/>
                    <a:pt x="135890" y="11910633"/>
                    <a:pt x="304800" y="11910633"/>
                  </a:cubicBezTo>
                  <a:lnTo>
                    <a:pt x="14340923" y="11910633"/>
                  </a:lnTo>
                  <a:cubicBezTo>
                    <a:pt x="14509832" y="11910633"/>
                    <a:pt x="14645723" y="11774743"/>
                    <a:pt x="14645723" y="11605833"/>
                  </a:cubicBezTo>
                  <a:lnTo>
                    <a:pt x="14645723" y="304800"/>
                  </a:lnTo>
                  <a:cubicBezTo>
                    <a:pt x="14645723" y="135890"/>
                    <a:pt x="14509832" y="0"/>
                    <a:pt x="14340923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750094" y="1513168"/>
            <a:ext cx="7610991" cy="8723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2"/>
              </a:lnSpc>
            </a:pPr>
            <a:r>
              <a:rPr lang="en-US" sz="2908">
                <a:solidFill>
                  <a:srgbClr val="FFFFFF"/>
                </a:solidFill>
                <a:latin typeface="Poppins Medium Semi-Bold"/>
              </a:rPr>
              <a:t>3. Integration with Razorpay for Payment Processing:</a:t>
            </a:r>
          </a:p>
          <a:p>
            <a:pPr algn="ctr" marL="627894" indent="-313947" lvl="1">
              <a:lnSpc>
                <a:spcPts val="4362"/>
              </a:lnSpc>
              <a:buFont typeface="Arial"/>
              <a:buChar char="•"/>
            </a:pPr>
            <a:r>
              <a:rPr lang="en-US" sz="2908">
                <a:solidFill>
                  <a:srgbClr val="FFFFFF"/>
                </a:solidFill>
                <a:latin typeface="Poppins Medium"/>
              </a:rPr>
              <a:t>Upon receiving the payment request from the frontend, the backend initiates payment processing through Razorpay's APIs.</a:t>
            </a:r>
          </a:p>
          <a:p>
            <a:pPr algn="ctr" marL="627894" indent="-313947" lvl="1">
              <a:lnSpc>
                <a:spcPts val="4362"/>
              </a:lnSpc>
              <a:buFont typeface="Arial"/>
              <a:buChar char="•"/>
            </a:pPr>
            <a:r>
              <a:rPr lang="en-US" sz="2908">
                <a:solidFill>
                  <a:srgbClr val="FFFFFF"/>
                </a:solidFill>
                <a:latin typeface="Poppins Medium"/>
              </a:rPr>
              <a:t>Transaction details, including the payment status, are securely stored in MongoDB.</a:t>
            </a:r>
          </a:p>
          <a:p>
            <a:pPr algn="ctr" marL="627894" indent="-313947" lvl="1">
              <a:lnSpc>
                <a:spcPts val="4362"/>
              </a:lnSpc>
              <a:buFont typeface="Arial"/>
              <a:buChar char="•"/>
            </a:pPr>
            <a:r>
              <a:rPr lang="en-US" sz="2908">
                <a:solidFill>
                  <a:srgbClr val="FFFFFF"/>
                </a:solidFill>
                <a:latin typeface="Poppins Medium"/>
              </a:rPr>
              <a:t>The backend receives payment confirmation or failure callbacks from Razorpay and updates the order status accordingly in the database.</a:t>
            </a:r>
          </a:p>
          <a:p>
            <a:pPr algn="ctr">
              <a:lnSpc>
                <a:spcPts val="4362"/>
              </a:lnSpc>
            </a:pPr>
          </a:p>
          <a:p>
            <a:pPr algn="ctr">
              <a:lnSpc>
                <a:spcPts val="446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574684" y="1503643"/>
            <a:ext cx="8713316" cy="8508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3"/>
              </a:lnSpc>
            </a:pPr>
            <a:r>
              <a:rPr lang="en-US" sz="3255">
                <a:solidFill>
                  <a:srgbClr val="FFFFFF"/>
                </a:solidFill>
                <a:latin typeface="Poppins Medium Semi-Bold"/>
              </a:rPr>
              <a:t>Database Management:</a:t>
            </a:r>
          </a:p>
          <a:p>
            <a:pPr algn="ctr" marL="702919" indent="-351460" lvl="1">
              <a:lnSpc>
                <a:spcPts val="4883"/>
              </a:lnSpc>
              <a:buFont typeface="Arial"/>
              <a:buChar char="•"/>
            </a:pPr>
            <a:r>
              <a:rPr lang="en-US" sz="3255">
                <a:solidFill>
                  <a:srgbClr val="FFFFFF"/>
                </a:solidFill>
                <a:latin typeface="Poppins Medium"/>
              </a:rPr>
              <a:t>MongoDB is used to store user authentication data (e.g., usernames, hashed passwords), cart information, and order details.</a:t>
            </a:r>
          </a:p>
          <a:p>
            <a:pPr algn="ctr" marL="702919" indent="-351460" lvl="1">
              <a:lnSpc>
                <a:spcPts val="4883"/>
              </a:lnSpc>
              <a:buFont typeface="Arial"/>
              <a:buChar char="•"/>
            </a:pPr>
            <a:r>
              <a:rPr lang="en-US" sz="3255">
                <a:solidFill>
                  <a:srgbClr val="FFFFFF"/>
                </a:solidFill>
                <a:latin typeface="Poppins Medium"/>
              </a:rPr>
              <a:t>User data, cart contents, and order information are stored in separate collections within MongoDB.</a:t>
            </a:r>
          </a:p>
          <a:p>
            <a:pPr algn="ctr" marL="702919" indent="-351460" lvl="1">
              <a:lnSpc>
                <a:spcPts val="4883"/>
              </a:lnSpc>
              <a:buFont typeface="Arial"/>
              <a:buChar char="•"/>
            </a:pPr>
            <a:r>
              <a:rPr lang="en-US" sz="3255">
                <a:solidFill>
                  <a:srgbClr val="FFFFFF"/>
                </a:solidFill>
                <a:latin typeface="Poppins Medium"/>
              </a:rPr>
              <a:t>MongoDB ensures data integrity, scalability, and flexibility for managing user-related data and order processing.</a:t>
            </a:r>
          </a:p>
          <a:p>
            <a:pPr algn="ctr">
              <a:lnSpc>
                <a:spcPts val="4883"/>
              </a:lnSpc>
            </a:pPr>
          </a:p>
          <a:p>
            <a:pPr algn="ctr">
              <a:lnSpc>
                <a:spcPts val="39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421660" y="-85725"/>
            <a:ext cx="7510602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Bold"/>
              </a:rPr>
              <a:t> BACKEND FLOW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DAGDoGsEujU</dc:identifier>
  <dcterms:modified xsi:type="dcterms:W3CDTF">2011-08-01T06:04:30Z</dcterms:modified>
  <cp:revision>1</cp:revision>
  <dc:title>night bite nexus</dc:title>
</cp:coreProperties>
</file>